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448" r:id="rId5"/>
    <p:sldId id="2463" r:id="rId6"/>
    <p:sldId id="259" r:id="rId7"/>
    <p:sldId id="2450" r:id="rId8"/>
    <p:sldId id="2464" r:id="rId9"/>
    <p:sldId id="2465" r:id="rId10"/>
    <p:sldId id="2466" r:id="rId11"/>
    <p:sldId id="2472" r:id="rId12"/>
    <p:sldId id="2473" r:id="rId13"/>
    <p:sldId id="2468" r:id="rId14"/>
    <p:sldId id="2457" r:id="rId15"/>
    <p:sldId id="2469" r:id="rId16"/>
    <p:sldId id="2436" r:id="rId17"/>
    <p:sldId id="2470" r:id="rId18"/>
    <p:sldId id="2471"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80" autoAdjust="0"/>
    <p:restoredTop sz="95852" autoAdjust="0"/>
  </p:normalViewPr>
  <p:slideViewPr>
    <p:cSldViewPr snapToGrid="0">
      <p:cViewPr varScale="1">
        <p:scale>
          <a:sx n="95" d="100"/>
          <a:sy n="95" d="100"/>
        </p:scale>
        <p:origin x="115" y="62"/>
      </p:cViewPr>
      <p:guideLst>
        <p:guide orient="horz" pos="1992"/>
        <p:guide pos="3840"/>
        <p:guide orient="horz" pos="1416"/>
      </p:guideLst>
    </p:cSldViewPr>
  </p:slideViewPr>
  <p:outlineViewPr>
    <p:cViewPr>
      <p:scale>
        <a:sx n="33" d="100"/>
        <a:sy n="33" d="100"/>
      </p:scale>
      <p:origin x="0" y="-5189"/>
    </p:cViewPr>
  </p:outlineViewPr>
  <p:notesTextViewPr>
    <p:cViewPr>
      <p:scale>
        <a:sx n="153" d="100"/>
        <a:sy n="153" d="100"/>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4/14/2021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4/14/2021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time series charts of the top 5 stations broken down into 3 categories: ridership by day, ridership by week, and ridership by day of the week. Over, the trends of all 5 stations behave almost the same: high on weekday and low on weekend. (see fig3). There are some peeks (possible outliers) that are needed to be investigated more</a:t>
            </a: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 use Square API to pull each neighborhood’s nearby venues to investigate more. And here is the results I got.</a:t>
            </a:r>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29.sv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microsoft.com/office/2007/relationships/hdphoto" Target="../media/hdphoto2.wdp"/><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microsoft.com/office/2007/relationships/hdphoto" Target="../media/hdphoto2.wdp"/></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6000" b="1" dirty="0">
                <a:latin typeface="Bahnschrift SemiBold SemiConden" panose="020B0502040204020203" pitchFamily="34" charset="0"/>
                <a:cs typeface="Arabic Typesetting" panose="020B0604020202020204" pitchFamily="66" charset="-78"/>
              </a:rPr>
              <a:t>Regression Model</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Car price prediction web app</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673849" y="4901410"/>
            <a:ext cx="5167313" cy="518795"/>
          </a:xfrm>
        </p:spPr>
        <p:txBody>
          <a:bodyPr/>
          <a:lstStyle/>
          <a:p>
            <a:r>
              <a:rPr lang="en-US" sz="3000" dirty="0"/>
              <a:t>Friday, 16/04/2021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0" y="4901410"/>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Steven L Truong</a:t>
            </a:r>
          </a:p>
        </p:txBody>
      </p:sp>
    </p:spTree>
    <p:extLst>
      <p:ext uri="{BB962C8B-B14F-4D97-AF65-F5344CB8AC3E}">
        <p14:creationId xmlns:p14="http://schemas.microsoft.com/office/powerpoint/2010/main" val="39278323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76215" y="167594"/>
            <a:ext cx="3866984" cy="735886"/>
          </a:xfrm>
        </p:spPr>
        <p:txBody>
          <a:bodyPr/>
          <a:lstStyle/>
          <a:p>
            <a:r>
              <a:rPr lang="en-US" sz="3000" dirty="0">
                <a:latin typeface="Bahnschrift SemiBold" panose="020B0502040204020203" pitchFamily="34" charset="0"/>
              </a:rPr>
              <a:t>DISCUSSION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10</a:t>
            </a:fld>
            <a:endParaRPr lang="en-US" dirty="0"/>
          </a:p>
        </p:txBody>
      </p:sp>
      <p:sp>
        <p:nvSpPr>
          <p:cNvPr id="12" name="TextBox 11">
            <a:extLst>
              <a:ext uri="{FF2B5EF4-FFF2-40B4-BE49-F238E27FC236}">
                <a16:creationId xmlns:a16="http://schemas.microsoft.com/office/drawing/2014/main" id="{A0D13D84-DF86-4312-8D5B-7B076242DE1C}"/>
              </a:ext>
            </a:extLst>
          </p:cNvPr>
          <p:cNvSpPr txBox="1"/>
          <p:nvPr/>
        </p:nvSpPr>
        <p:spPr>
          <a:xfrm>
            <a:off x="4783199" y="350871"/>
            <a:ext cx="6233161" cy="646331"/>
          </a:xfrm>
          <a:prstGeom prst="rect">
            <a:avLst/>
          </a:prstGeom>
          <a:noFill/>
        </p:spPr>
        <p:txBody>
          <a:bodyPr wrap="square" rtlCol="0">
            <a:spAutoFit/>
          </a:bodyPr>
          <a:lstStyle/>
          <a:p>
            <a:r>
              <a:rPr lang="en-US" b="1" dirty="0">
                <a:latin typeface="Bahnschrift SemiBold" panose="020B0502040204020203" pitchFamily="34" charset="0"/>
              </a:rPr>
              <a:t>Nearby venues of 34 St – Penn station, 23 St station and 34 St- Herald Sq station.</a:t>
            </a:r>
          </a:p>
        </p:txBody>
      </p:sp>
      <p:pic>
        <p:nvPicPr>
          <p:cNvPr id="5" name="Picture 4" descr="Chart, bar chart&#10;&#10;Description automatically generated">
            <a:extLst>
              <a:ext uri="{FF2B5EF4-FFF2-40B4-BE49-F238E27FC236}">
                <a16:creationId xmlns:a16="http://schemas.microsoft.com/office/drawing/2014/main" id="{37FB9F6D-FC7D-4A05-8559-E5D060E93C4B}"/>
              </a:ext>
            </a:extLst>
          </p:cNvPr>
          <p:cNvPicPr>
            <a:picLocks noChangeAspect="1"/>
          </p:cNvPicPr>
          <p:nvPr/>
        </p:nvPicPr>
        <p:blipFill rotWithShape="1">
          <a:blip r:embed="rId3"/>
          <a:srcRect l="2661" r="18451" b="13662"/>
          <a:stretch/>
        </p:blipFill>
        <p:spPr>
          <a:xfrm>
            <a:off x="14578" y="1404400"/>
            <a:ext cx="3946497" cy="2699476"/>
          </a:xfrm>
          <a:prstGeom prst="rect">
            <a:avLst/>
          </a:prstGeom>
        </p:spPr>
      </p:pic>
      <p:pic>
        <p:nvPicPr>
          <p:cNvPr id="8" name="Picture 7" descr="Chart, bar chart&#10;&#10;Description automatically generated">
            <a:extLst>
              <a:ext uri="{FF2B5EF4-FFF2-40B4-BE49-F238E27FC236}">
                <a16:creationId xmlns:a16="http://schemas.microsoft.com/office/drawing/2014/main" id="{104AADDE-6718-463A-97F1-F36E761CC138}"/>
              </a:ext>
            </a:extLst>
          </p:cNvPr>
          <p:cNvPicPr>
            <a:picLocks noChangeAspect="1"/>
          </p:cNvPicPr>
          <p:nvPr/>
        </p:nvPicPr>
        <p:blipFill rotWithShape="1">
          <a:blip r:embed="rId4"/>
          <a:srcRect r="28999" b="14492"/>
          <a:stretch/>
        </p:blipFill>
        <p:spPr>
          <a:xfrm>
            <a:off x="3961075" y="1404400"/>
            <a:ext cx="3586357" cy="2699476"/>
          </a:xfrm>
          <a:prstGeom prst="rect">
            <a:avLst/>
          </a:prstGeom>
        </p:spPr>
      </p:pic>
      <p:pic>
        <p:nvPicPr>
          <p:cNvPr id="11" name="Picture 10" descr="Text&#10;&#10;Description automatically generated">
            <a:extLst>
              <a:ext uri="{FF2B5EF4-FFF2-40B4-BE49-F238E27FC236}">
                <a16:creationId xmlns:a16="http://schemas.microsoft.com/office/drawing/2014/main" id="{0FB7023D-9CE0-4968-B7CF-D95CCCAE4122}"/>
              </a:ext>
            </a:extLst>
          </p:cNvPr>
          <p:cNvPicPr>
            <a:picLocks noChangeAspect="1"/>
          </p:cNvPicPr>
          <p:nvPr/>
        </p:nvPicPr>
        <p:blipFill>
          <a:blip r:embed="rId5"/>
          <a:stretch>
            <a:fillRect/>
          </a:stretch>
        </p:blipFill>
        <p:spPr>
          <a:xfrm>
            <a:off x="676215" y="4389972"/>
            <a:ext cx="2747610" cy="1843665"/>
          </a:xfrm>
          <a:prstGeom prst="rect">
            <a:avLst/>
          </a:prstGeom>
        </p:spPr>
      </p:pic>
      <p:pic>
        <p:nvPicPr>
          <p:cNvPr id="14" name="Picture 13" descr="A close-up of a sign&#10;&#10;Description automatically generated with low confidence">
            <a:extLst>
              <a:ext uri="{FF2B5EF4-FFF2-40B4-BE49-F238E27FC236}">
                <a16:creationId xmlns:a16="http://schemas.microsoft.com/office/drawing/2014/main" id="{158A5FB1-E520-4466-90A8-DAA6148B3D04}"/>
              </a:ext>
            </a:extLst>
          </p:cNvPr>
          <p:cNvPicPr>
            <a:picLocks noChangeAspect="1"/>
          </p:cNvPicPr>
          <p:nvPr/>
        </p:nvPicPr>
        <p:blipFill>
          <a:blip r:embed="rId6"/>
          <a:stretch>
            <a:fillRect/>
          </a:stretch>
        </p:blipFill>
        <p:spPr>
          <a:xfrm>
            <a:off x="4355108" y="4389971"/>
            <a:ext cx="2798290" cy="1843665"/>
          </a:xfrm>
          <a:prstGeom prst="rect">
            <a:avLst/>
          </a:prstGeom>
        </p:spPr>
      </p:pic>
      <p:pic>
        <p:nvPicPr>
          <p:cNvPr id="15" name="Picture 14" descr="Chart, bar chart&#10;&#10;Description automatically generated">
            <a:extLst>
              <a:ext uri="{FF2B5EF4-FFF2-40B4-BE49-F238E27FC236}">
                <a16:creationId xmlns:a16="http://schemas.microsoft.com/office/drawing/2014/main" id="{6A76C165-EC2F-4DA8-B98C-12BF895235CD}"/>
              </a:ext>
            </a:extLst>
          </p:cNvPr>
          <p:cNvPicPr>
            <a:picLocks noChangeAspect="1"/>
          </p:cNvPicPr>
          <p:nvPr/>
        </p:nvPicPr>
        <p:blipFill rotWithShape="1">
          <a:blip r:embed="rId7"/>
          <a:srcRect r="25331" b="17182"/>
          <a:stretch/>
        </p:blipFill>
        <p:spPr>
          <a:xfrm>
            <a:off x="7404865" y="1404400"/>
            <a:ext cx="3894129" cy="2699476"/>
          </a:xfrm>
          <a:prstGeom prst="rect">
            <a:avLst/>
          </a:prstGeom>
        </p:spPr>
      </p:pic>
      <p:pic>
        <p:nvPicPr>
          <p:cNvPr id="16" name="Picture 15" descr="Text&#10;&#10;Description automatically generated">
            <a:extLst>
              <a:ext uri="{FF2B5EF4-FFF2-40B4-BE49-F238E27FC236}">
                <a16:creationId xmlns:a16="http://schemas.microsoft.com/office/drawing/2014/main" id="{0F951AAB-A787-4388-B9E0-C996FED490A3}"/>
              </a:ext>
            </a:extLst>
          </p:cNvPr>
          <p:cNvPicPr>
            <a:picLocks noChangeAspect="1"/>
          </p:cNvPicPr>
          <p:nvPr/>
        </p:nvPicPr>
        <p:blipFill>
          <a:blip r:embed="rId8"/>
          <a:stretch>
            <a:fillRect/>
          </a:stretch>
        </p:blipFill>
        <p:spPr>
          <a:xfrm>
            <a:off x="7960120" y="4389971"/>
            <a:ext cx="2783621" cy="1843665"/>
          </a:xfrm>
          <a:prstGeom prst="rect">
            <a:avLst/>
          </a:prstGeom>
        </p:spPr>
      </p:pic>
    </p:spTree>
    <p:extLst>
      <p:ext uri="{BB962C8B-B14F-4D97-AF65-F5344CB8AC3E}">
        <p14:creationId xmlns:p14="http://schemas.microsoft.com/office/powerpoint/2010/main" val="25972939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 picture containing text, platform, station, way&#10;&#10;Description automatically generated">
            <a:extLst>
              <a:ext uri="{FF2B5EF4-FFF2-40B4-BE49-F238E27FC236}">
                <a16:creationId xmlns:a16="http://schemas.microsoft.com/office/drawing/2014/main" id="{1CF7F2B2-AEDC-4D5C-8FEE-EDA132D7663D}"/>
              </a:ext>
            </a:extLst>
          </p:cNvPr>
          <p:cNvPicPr>
            <a:picLocks noGrp="1" noChangeAspect="1"/>
          </p:cNvPicPr>
          <p:nvPr>
            <p:ph type="pic" sz="quarter" idx="13"/>
          </p:nvPr>
        </p:nvPicPr>
        <p:blipFill rotWithShape="1">
          <a:blip r:embed="rId2"/>
          <a:srcRect r="1" b="545"/>
          <a:stretch/>
        </p:blipFill>
        <p:spPr>
          <a:xfrm>
            <a:off x="20" y="10"/>
            <a:ext cx="4637226" cy="6857990"/>
          </a:xfrm>
          <a:prstGeom prst="rect">
            <a:avLst/>
          </a:prstGeom>
        </p:spPr>
      </p:pic>
      <p:sp>
        <p:nvSpPr>
          <p:cNvPr id="10" name="Rectangle 12">
            <a:extLst>
              <a:ext uri="{FF2B5EF4-FFF2-40B4-BE49-F238E27FC236}">
                <a16:creationId xmlns:a16="http://schemas.microsoft.com/office/drawing/2014/main" id="{B9951BD9-0868-4CDB-ACD6-9C4209B5E4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4637247" y="0"/>
            <a:ext cx="7554754"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 Placeholder 4">
            <a:extLst>
              <a:ext uri="{FF2B5EF4-FFF2-40B4-BE49-F238E27FC236}">
                <a16:creationId xmlns:a16="http://schemas.microsoft.com/office/drawing/2014/main" id="{AF9B872F-6332-408E-9135-B871F0C90C00}"/>
              </a:ext>
            </a:extLst>
          </p:cNvPr>
          <p:cNvSpPr>
            <a:spLocks noGrp="1"/>
          </p:cNvSpPr>
          <p:nvPr>
            <p:ph type="body" idx="1"/>
          </p:nvPr>
        </p:nvSpPr>
        <p:spPr>
          <a:xfrm>
            <a:off x="5173960" y="323749"/>
            <a:ext cx="2960224" cy="670164"/>
          </a:xfrm>
        </p:spPr>
        <p:txBody>
          <a:bodyPr vert="horz" lIns="91440" tIns="45720" rIns="91440" bIns="45720" rtlCol="0">
            <a:noAutofit/>
          </a:bodyPr>
          <a:lstStyle/>
          <a:p>
            <a:pPr algn="l">
              <a:lnSpc>
                <a:spcPct val="90000"/>
              </a:lnSpc>
            </a:pPr>
            <a:r>
              <a:rPr lang="en-US" sz="3000" spc="300" dirty="0">
                <a:latin typeface="Bahnschrift SemiBold" panose="020B0502040204020203" pitchFamily="34" charset="0"/>
              </a:rPr>
              <a:t>Conclusion</a:t>
            </a:r>
          </a:p>
        </p:txBody>
      </p:sp>
      <p:sp>
        <p:nvSpPr>
          <p:cNvPr id="2" name="Slide Number Placeholder 1">
            <a:extLst>
              <a:ext uri="{FF2B5EF4-FFF2-40B4-BE49-F238E27FC236}">
                <a16:creationId xmlns:a16="http://schemas.microsoft.com/office/drawing/2014/main" id="{948DD8A0-BD53-4DBF-949B-0D64D12DADA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8C2E478F-E849-4A8C-AF1F-CBCC78A7CBFA}" type="slidenum">
              <a:rPr lang="en-US">
                <a:solidFill>
                  <a:schemeClr val="bg1">
                    <a:lumMod val="85000"/>
                  </a:schemeClr>
                </a:solidFill>
                <a:latin typeface="Calibri" panose="020F0502020204030204"/>
              </a:rPr>
              <a:pPr>
                <a:spcAft>
                  <a:spcPts val="600"/>
                </a:spcAft>
                <a:defRPr/>
              </a:pPr>
              <a:t>11</a:t>
            </a:fld>
            <a:endParaRPr lang="en-US">
              <a:solidFill>
                <a:schemeClr val="bg1">
                  <a:lumMod val="85000"/>
                </a:schemeClr>
              </a:solidFill>
              <a:latin typeface="Calibri" panose="020F0502020204030204"/>
            </a:endParaRPr>
          </a:p>
        </p:txBody>
      </p:sp>
      <p:sp>
        <p:nvSpPr>
          <p:cNvPr id="11" name="Text Placeholder 1">
            <a:extLst>
              <a:ext uri="{FF2B5EF4-FFF2-40B4-BE49-F238E27FC236}">
                <a16:creationId xmlns:a16="http://schemas.microsoft.com/office/drawing/2014/main" id="{3C681E3F-561A-4958-A9FA-B94A3FA44D08}"/>
              </a:ext>
            </a:extLst>
          </p:cNvPr>
          <p:cNvSpPr txBox="1">
            <a:spLocks/>
          </p:cNvSpPr>
          <p:nvPr/>
        </p:nvSpPr>
        <p:spPr>
          <a:xfrm>
            <a:off x="5173959" y="993913"/>
            <a:ext cx="6179841" cy="5120554"/>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lgn="l">
              <a:buFont typeface="Arial" panose="020B0604020202020204" pitchFamily="34" charset="0"/>
              <a:buChar char="•"/>
            </a:pPr>
            <a:r>
              <a:rPr lang="en-US" sz="2400" dirty="0">
                <a:solidFill>
                  <a:schemeClr val="bg1">
                    <a:lumMod val="95000"/>
                  </a:schemeClr>
                </a:solidFill>
              </a:rPr>
              <a:t>The 34 St – Penn Station and the 34 St – Herald Sq neighborhoods have many restaurants around them =&gt; not very suitable to open another one.</a:t>
            </a:r>
          </a:p>
          <a:p>
            <a:pPr marL="342900" indent="-342900" algn="l">
              <a:buFont typeface="Arial" panose="020B0604020202020204" pitchFamily="34" charset="0"/>
              <a:buChar char="•"/>
            </a:pPr>
            <a:endParaRPr lang="en-US" sz="2400" dirty="0">
              <a:solidFill>
                <a:schemeClr val="bg1">
                  <a:lumMod val="95000"/>
                </a:schemeClr>
              </a:solidFill>
            </a:endParaRPr>
          </a:p>
          <a:p>
            <a:pPr algn="l"/>
            <a:endParaRPr lang="en-US" sz="2400" dirty="0">
              <a:solidFill>
                <a:schemeClr val="bg1">
                  <a:lumMod val="95000"/>
                </a:schemeClr>
              </a:solidFill>
            </a:endParaRPr>
          </a:p>
          <a:p>
            <a:pPr marL="342900" indent="-342900" algn="l">
              <a:buFont typeface="Arial" panose="020B0604020202020204" pitchFamily="34" charset="0"/>
              <a:buChar char="•"/>
            </a:pPr>
            <a:r>
              <a:rPr lang="en-US" sz="2400" dirty="0">
                <a:solidFill>
                  <a:schemeClr val="bg1">
                    <a:lumMod val="95000"/>
                  </a:schemeClr>
                </a:solidFill>
              </a:rPr>
              <a:t>Recommendation: neighborhood around 23 </a:t>
            </a:r>
            <a:r>
              <a:rPr lang="en-US" sz="2400" dirty="0" err="1">
                <a:solidFill>
                  <a:schemeClr val="bg1">
                    <a:lumMod val="95000"/>
                  </a:schemeClr>
                </a:solidFill>
              </a:rPr>
              <a:t>st</a:t>
            </a:r>
            <a:r>
              <a:rPr lang="en-US" sz="2400" dirty="0">
                <a:solidFill>
                  <a:schemeClr val="bg1">
                    <a:lumMod val="95000"/>
                  </a:schemeClr>
                </a:solidFill>
              </a:rPr>
              <a:t> station.</a:t>
            </a:r>
          </a:p>
          <a:p>
            <a:pPr marL="342900" indent="-342900" algn="l">
              <a:buFont typeface="Arial" panose="020B0604020202020204" pitchFamily="34" charset="0"/>
              <a:buChar char="•"/>
            </a:pPr>
            <a:endParaRPr lang="en-US" sz="2400" dirty="0">
              <a:solidFill>
                <a:schemeClr val="bg1">
                  <a:lumMod val="95000"/>
                </a:schemeClr>
              </a:solidFill>
            </a:endParaRPr>
          </a:p>
          <a:p>
            <a:pPr marL="342900" indent="-342900" algn="l">
              <a:buFont typeface="Arial" panose="020B0604020202020204" pitchFamily="34" charset="0"/>
              <a:buChar char="•"/>
            </a:pPr>
            <a:endParaRPr lang="en-US" sz="2400" dirty="0">
              <a:solidFill>
                <a:schemeClr val="bg1">
                  <a:lumMod val="95000"/>
                </a:schemeClr>
              </a:solidFill>
            </a:endParaRPr>
          </a:p>
        </p:txBody>
      </p:sp>
    </p:spTree>
    <p:extLst>
      <p:ext uri="{BB962C8B-B14F-4D97-AF65-F5344CB8AC3E}">
        <p14:creationId xmlns:p14="http://schemas.microsoft.com/office/powerpoint/2010/main" val="3164405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549417" y="699324"/>
            <a:ext cx="3866984" cy="735886"/>
          </a:xfrm>
        </p:spPr>
        <p:txBody>
          <a:bodyPr/>
          <a:lstStyle/>
          <a:p>
            <a:r>
              <a:rPr lang="en-US" sz="3000" dirty="0">
                <a:latin typeface="Bahnschrift SemiBold" panose="020B0502040204020203" pitchFamily="34" charset="0"/>
              </a:rPr>
              <a:t>FUTURE WORK</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6096000" y="2202121"/>
            <a:ext cx="5553986" cy="3809065"/>
          </a:xfrm>
        </p:spPr>
        <p:txBody>
          <a:bodyPr>
            <a:normAutofit/>
          </a:bodyPr>
          <a:lstStyle/>
          <a:p>
            <a:pPr>
              <a:buFont typeface="Wingdings" panose="05000000000000000000" pitchFamily="2" charset="2"/>
              <a:buChar char="v"/>
            </a:pPr>
            <a:r>
              <a:rPr lang="en-US" sz="1800" dirty="0"/>
              <a:t>Focus more on the neighborhood’s demographic.</a:t>
            </a:r>
          </a:p>
          <a:p>
            <a:pPr>
              <a:buFont typeface="Wingdings" panose="05000000000000000000" pitchFamily="2" charset="2"/>
              <a:buChar char="v"/>
            </a:pPr>
            <a:r>
              <a:rPr lang="en-US" sz="1800" dirty="0"/>
              <a:t>Incorporate other data sources (such as crime rates or median income of certain population) to help shaping the results based on the business’ targeted customers.</a:t>
            </a:r>
          </a:p>
          <a:p>
            <a:pPr>
              <a:buFont typeface="Wingdings" panose="05000000000000000000" pitchFamily="2" charset="2"/>
              <a:buChar char="v"/>
            </a:pPr>
            <a:r>
              <a:rPr lang="en-US" sz="1800" dirty="0"/>
              <a:t>Investigate customers’ behaviors to see whether they are affected by covid.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6" name="Picture Placeholder 5" descr="A picture containing indoor&#10;&#10;Description automatically generated">
            <a:extLst>
              <a:ext uri="{FF2B5EF4-FFF2-40B4-BE49-F238E27FC236}">
                <a16:creationId xmlns:a16="http://schemas.microsoft.com/office/drawing/2014/main" id="{55F2ACE3-2D9B-4594-9BE2-16F76254A58C}"/>
              </a:ext>
            </a:extLst>
          </p:cNvPr>
          <p:cNvPicPr>
            <a:picLocks noGrp="1" noChangeAspect="1"/>
          </p:cNvPicPr>
          <p:nvPr>
            <p:ph type="pic" sz="quarter" idx="14"/>
          </p:nvPr>
        </p:nvPicPr>
        <p:blipFill>
          <a:blip r:embed="rId3"/>
          <a:srcRect t="7864" b="7864"/>
          <a:stretch>
            <a:fillRect/>
          </a:stretch>
        </p:blipFill>
        <p:spPr/>
      </p:pic>
    </p:spTree>
    <p:extLst>
      <p:ext uri="{BB962C8B-B14F-4D97-AF65-F5344CB8AC3E}">
        <p14:creationId xmlns:p14="http://schemas.microsoft.com/office/powerpoint/2010/main" val="137226115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555959" y="222246"/>
            <a:ext cx="5550149" cy="629311"/>
          </a:xfrm>
        </p:spPr>
        <p:txBody>
          <a:bodyPr>
            <a:noAutofit/>
          </a:bodyPr>
          <a:lstStyle/>
          <a:p>
            <a:pPr>
              <a:buFont typeface="Wingdings" panose="05000000000000000000" pitchFamily="2" charset="2"/>
              <a:buChar char="v"/>
            </a:pPr>
            <a:r>
              <a:rPr lang="en-US" sz="1400" b="1" dirty="0"/>
              <a:t>Bar plots for the other 2 top stations along with their word clouds</a:t>
            </a:r>
          </a:p>
          <a:p>
            <a:pPr>
              <a:buFont typeface="Wingdings" panose="05000000000000000000" pitchFamily="2" charset="2"/>
              <a:buChar char="v"/>
            </a:pPr>
            <a:r>
              <a:rPr lang="en-US" sz="1400" b="1" dirty="0"/>
              <a:t>Table of the 10 most common venues around top 5 stations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pic>
        <p:nvPicPr>
          <p:cNvPr id="6" name="Picture 5" descr="Chart, bar chart&#10;&#10;Description automatically generated">
            <a:extLst>
              <a:ext uri="{FF2B5EF4-FFF2-40B4-BE49-F238E27FC236}">
                <a16:creationId xmlns:a16="http://schemas.microsoft.com/office/drawing/2014/main" id="{3969C2A9-4A89-4104-B351-0E3CA381EB6C}"/>
              </a:ext>
            </a:extLst>
          </p:cNvPr>
          <p:cNvPicPr>
            <a:picLocks noChangeAspect="1"/>
          </p:cNvPicPr>
          <p:nvPr/>
        </p:nvPicPr>
        <p:blipFill rotWithShape="1">
          <a:blip r:embed="rId3"/>
          <a:srcRect r="26480" b="13220"/>
          <a:stretch/>
        </p:blipFill>
        <p:spPr>
          <a:xfrm>
            <a:off x="1033087" y="1565195"/>
            <a:ext cx="3189248" cy="2352803"/>
          </a:xfrm>
          <a:prstGeom prst="rect">
            <a:avLst/>
          </a:prstGeom>
        </p:spPr>
      </p:pic>
      <p:pic>
        <p:nvPicPr>
          <p:cNvPr id="8" name="Picture 7" descr="Chart, bar chart&#10;&#10;Description automatically generated">
            <a:extLst>
              <a:ext uri="{FF2B5EF4-FFF2-40B4-BE49-F238E27FC236}">
                <a16:creationId xmlns:a16="http://schemas.microsoft.com/office/drawing/2014/main" id="{8C60C751-0311-4005-8E34-27DF4E4E9B78}"/>
              </a:ext>
            </a:extLst>
          </p:cNvPr>
          <p:cNvPicPr>
            <a:picLocks noChangeAspect="1"/>
          </p:cNvPicPr>
          <p:nvPr/>
        </p:nvPicPr>
        <p:blipFill rotWithShape="1">
          <a:blip r:embed="rId4"/>
          <a:srcRect r="12481" b="7307"/>
          <a:stretch/>
        </p:blipFill>
        <p:spPr>
          <a:xfrm>
            <a:off x="7995255" y="1646146"/>
            <a:ext cx="3229616" cy="2137848"/>
          </a:xfrm>
          <a:prstGeom prst="rect">
            <a:avLst/>
          </a:prstGeom>
        </p:spPr>
      </p:pic>
      <p:pic>
        <p:nvPicPr>
          <p:cNvPr id="14" name="Picture 13" descr="Text&#10;&#10;Description automatically generated">
            <a:extLst>
              <a:ext uri="{FF2B5EF4-FFF2-40B4-BE49-F238E27FC236}">
                <a16:creationId xmlns:a16="http://schemas.microsoft.com/office/drawing/2014/main" id="{D4869157-A921-404A-AC1A-6B3F563095F6}"/>
              </a:ext>
            </a:extLst>
          </p:cNvPr>
          <p:cNvPicPr>
            <a:picLocks noChangeAspect="1"/>
          </p:cNvPicPr>
          <p:nvPr/>
        </p:nvPicPr>
        <p:blipFill>
          <a:blip r:embed="rId5"/>
          <a:stretch>
            <a:fillRect/>
          </a:stretch>
        </p:blipFill>
        <p:spPr>
          <a:xfrm>
            <a:off x="4655480" y="1603741"/>
            <a:ext cx="2675553" cy="1760477"/>
          </a:xfrm>
          <a:prstGeom prst="rect">
            <a:avLst/>
          </a:prstGeom>
        </p:spPr>
      </p:pic>
      <p:pic>
        <p:nvPicPr>
          <p:cNvPr id="16" name="Picture 15" descr="Text&#10;&#10;Description automatically generated">
            <a:extLst>
              <a:ext uri="{FF2B5EF4-FFF2-40B4-BE49-F238E27FC236}">
                <a16:creationId xmlns:a16="http://schemas.microsoft.com/office/drawing/2014/main" id="{4695D0A3-8F81-48A6-8173-AA73C73A2422}"/>
              </a:ext>
            </a:extLst>
          </p:cNvPr>
          <p:cNvPicPr>
            <a:picLocks noChangeAspect="1"/>
          </p:cNvPicPr>
          <p:nvPr/>
        </p:nvPicPr>
        <p:blipFill>
          <a:blip r:embed="rId6"/>
          <a:stretch>
            <a:fillRect/>
          </a:stretch>
        </p:blipFill>
        <p:spPr>
          <a:xfrm>
            <a:off x="8323311" y="4173150"/>
            <a:ext cx="2901560" cy="1929336"/>
          </a:xfrm>
          <a:prstGeom prst="rect">
            <a:avLst/>
          </a:prstGeom>
        </p:spPr>
      </p:pic>
      <p:pic>
        <p:nvPicPr>
          <p:cNvPr id="3" name="Picture 2">
            <a:extLst>
              <a:ext uri="{FF2B5EF4-FFF2-40B4-BE49-F238E27FC236}">
                <a16:creationId xmlns:a16="http://schemas.microsoft.com/office/drawing/2014/main" id="{5C435FF6-7308-40D4-948A-B51D0453A07B}"/>
              </a:ext>
            </a:extLst>
          </p:cNvPr>
          <p:cNvPicPr>
            <a:picLocks noChangeAspect="1"/>
          </p:cNvPicPr>
          <p:nvPr/>
        </p:nvPicPr>
        <p:blipFill>
          <a:blip r:embed="rId7"/>
          <a:stretch>
            <a:fillRect/>
          </a:stretch>
        </p:blipFill>
        <p:spPr>
          <a:xfrm>
            <a:off x="967129" y="3915234"/>
            <a:ext cx="6919402" cy="2427969"/>
          </a:xfrm>
          <a:prstGeom prst="rect">
            <a:avLst/>
          </a:prstGeom>
        </p:spPr>
      </p:pic>
    </p:spTree>
    <p:extLst>
      <p:ext uri="{BB962C8B-B14F-4D97-AF65-F5344CB8AC3E}">
        <p14:creationId xmlns:p14="http://schemas.microsoft.com/office/powerpoint/2010/main" val="3143105040"/>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427622" y="328821"/>
            <a:ext cx="6668912" cy="629311"/>
          </a:xfrm>
        </p:spPr>
        <p:txBody>
          <a:bodyPr>
            <a:normAutofit fontScale="92500"/>
          </a:bodyPr>
          <a:lstStyle/>
          <a:p>
            <a:pPr>
              <a:buFont typeface="Wingdings" panose="05000000000000000000" pitchFamily="2" charset="2"/>
              <a:buChar char="v"/>
            </a:pPr>
            <a:r>
              <a:rPr lang="en-US" sz="1800" dirty="0"/>
              <a:t>First few rows of </a:t>
            </a:r>
            <a:r>
              <a:rPr lang="en-US" sz="1800" b="1" dirty="0"/>
              <a:t>one hot encoding </a:t>
            </a:r>
            <a:r>
              <a:rPr lang="en-US" sz="1800" dirty="0"/>
              <a:t>the neighborhood for each station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5" name="Picture 4" descr="A picture containing calendar&#10;&#10;Description automatically generated">
            <a:extLst>
              <a:ext uri="{FF2B5EF4-FFF2-40B4-BE49-F238E27FC236}">
                <a16:creationId xmlns:a16="http://schemas.microsoft.com/office/drawing/2014/main" id="{99D9B7F2-CA92-4110-98F7-014DB3238557}"/>
              </a:ext>
            </a:extLst>
          </p:cNvPr>
          <p:cNvPicPr>
            <a:picLocks noChangeAspect="1"/>
          </p:cNvPicPr>
          <p:nvPr/>
        </p:nvPicPr>
        <p:blipFill rotWithShape="1">
          <a:blip r:embed="rId3"/>
          <a:srcRect r="299" b="23321"/>
          <a:stretch/>
        </p:blipFill>
        <p:spPr>
          <a:xfrm>
            <a:off x="355351" y="1199987"/>
            <a:ext cx="10451433" cy="4178635"/>
          </a:xfrm>
          <a:prstGeom prst="rect">
            <a:avLst/>
          </a:prstGeom>
        </p:spPr>
      </p:pic>
      <p:sp>
        <p:nvSpPr>
          <p:cNvPr id="7" name="TextBox 6">
            <a:extLst>
              <a:ext uri="{FF2B5EF4-FFF2-40B4-BE49-F238E27FC236}">
                <a16:creationId xmlns:a16="http://schemas.microsoft.com/office/drawing/2014/main" id="{64E1BB05-B849-4D20-9CBC-E72B7720606E}"/>
              </a:ext>
            </a:extLst>
          </p:cNvPr>
          <p:cNvSpPr txBox="1"/>
          <p:nvPr/>
        </p:nvSpPr>
        <p:spPr>
          <a:xfrm>
            <a:off x="355351" y="5534525"/>
            <a:ext cx="10451433" cy="646331"/>
          </a:xfrm>
          <a:prstGeom prst="rect">
            <a:avLst/>
          </a:prstGeom>
          <a:noFill/>
        </p:spPr>
        <p:txBody>
          <a:bodyPr wrap="square" rtlCol="0">
            <a:spAutoFit/>
          </a:bodyPr>
          <a:lstStyle/>
          <a:p>
            <a:r>
              <a:rPr lang="en-US" dirty="0"/>
              <a:t>Documentation on how to use Square API to explore nearby venues given the neighborhood’s coordinates (latitude and longitude): </a:t>
            </a:r>
            <a:r>
              <a:rPr lang="en-US" dirty="0">
                <a:solidFill>
                  <a:schemeClr val="accent5">
                    <a:lumMod val="25000"/>
                    <a:lumOff val="75000"/>
                  </a:schemeClr>
                </a:solidFill>
              </a:rPr>
              <a:t>https://developer.foursquare.com/docs/api-reference/venues/explore/</a:t>
            </a:r>
          </a:p>
        </p:txBody>
      </p:sp>
    </p:spTree>
    <p:extLst>
      <p:ext uri="{BB962C8B-B14F-4D97-AF65-F5344CB8AC3E}">
        <p14:creationId xmlns:p14="http://schemas.microsoft.com/office/powerpoint/2010/main" val="2712718161"/>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collage of a dog and a cat&#10;&#10;Description automatically generated with medium confidence">
            <a:extLst>
              <a:ext uri="{FF2B5EF4-FFF2-40B4-BE49-F238E27FC236}">
                <a16:creationId xmlns:a16="http://schemas.microsoft.com/office/drawing/2014/main" id="{A9D318A0-70E1-4030-AB84-3DDE7331484B}"/>
              </a:ext>
            </a:extLst>
          </p:cNvPr>
          <p:cNvPicPr>
            <a:picLocks noChangeAspect="1"/>
          </p:cNvPicPr>
          <p:nvPr/>
        </p:nvPicPr>
        <p:blipFill>
          <a:blip r:embed="rId2"/>
          <a:stretch>
            <a:fillRect/>
          </a:stretch>
        </p:blipFill>
        <p:spPr>
          <a:xfrm>
            <a:off x="3163757" y="68263"/>
            <a:ext cx="5864486" cy="6721475"/>
          </a:xfrm>
          <a:prstGeom prst="rect">
            <a:avLst/>
          </a:prstGeom>
          <a:noFill/>
        </p:spPr>
      </p:pic>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spTree>
    <p:extLst>
      <p:ext uri="{BB962C8B-B14F-4D97-AF65-F5344CB8AC3E}">
        <p14:creationId xmlns:p14="http://schemas.microsoft.com/office/powerpoint/2010/main" val="1844551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427427"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Write the web app and deploy the model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325373587"/>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a:p>
            <a:pPr marL="457200" indent="-457200" algn="l">
              <a:buFont typeface="Wingdings" panose="05000000000000000000" pitchFamily="2" charset="2"/>
              <a:buChar char="v"/>
            </a:pPr>
            <a:r>
              <a:rPr lang="en-US" sz="3400" b="1" dirty="0"/>
              <a:t>Tools</a:t>
            </a:r>
            <a:r>
              <a:rPr lang="en-US" dirty="0"/>
              <a:t>:</a:t>
            </a:r>
          </a:p>
          <a:p>
            <a:pPr marL="1143000" lvl="1" indent="-457200">
              <a:buFont typeface="Wingdings" panose="05000000000000000000" pitchFamily="2" charset="2"/>
              <a:buChar char="v"/>
            </a:pPr>
            <a:r>
              <a:rPr lang="en-US" sz="2400" dirty="0" err="1"/>
              <a:t>Numpy</a:t>
            </a:r>
            <a:r>
              <a:rPr lang="en-US" sz="2400" dirty="0"/>
              <a:t> and Pandas</a:t>
            </a:r>
          </a:p>
          <a:p>
            <a:pPr marL="1143000" lvl="1" indent="-457200">
              <a:buFont typeface="Wingdings" panose="05000000000000000000" pitchFamily="2" charset="2"/>
              <a:buChar char="v"/>
            </a:pPr>
            <a:r>
              <a:rPr lang="en-US" sz="2400" dirty="0"/>
              <a:t>Matplotlib and Seaborn</a:t>
            </a:r>
          </a:p>
          <a:p>
            <a:pPr marL="1143000" lvl="1" indent="-457200">
              <a:buFont typeface="Wingdings" panose="05000000000000000000" pitchFamily="2" charset="2"/>
              <a:buChar char="v"/>
            </a:pPr>
            <a:r>
              <a:rPr lang="en-US" sz="2400" dirty="0"/>
              <a:t>Scikit-learn and </a:t>
            </a:r>
            <a:r>
              <a:rPr lang="en-US" sz="2400" dirty="0" err="1"/>
              <a:t>XGBoost</a:t>
            </a:r>
            <a:endParaRPr lang="en-US" sz="2400" dirty="0"/>
          </a:p>
          <a:p>
            <a:pPr marL="1143000" lvl="1" indent="-457200">
              <a:buFont typeface="Wingdings" panose="05000000000000000000" pitchFamily="2" charset="2"/>
              <a:buChar char="v"/>
            </a:pPr>
            <a:r>
              <a:rPr lang="en-US" sz="2400" dirty="0" err="1"/>
              <a:t>Streamlit</a:t>
            </a:r>
            <a:r>
              <a:rPr lang="en-US" sz="2400" dirty="0"/>
              <a:t> and Heroku</a:t>
            </a:r>
          </a:p>
        </p:txBody>
      </p:sp>
      <p:pic>
        <p:nvPicPr>
          <p:cNvPr id="12" name="Picture 11" descr="Chart, radar chart&#10;&#10;Description automatically generated">
            <a:extLst>
              <a:ext uri="{FF2B5EF4-FFF2-40B4-BE49-F238E27FC236}">
                <a16:creationId xmlns:a16="http://schemas.microsoft.com/office/drawing/2014/main" id="{BF3F063B-AF83-4191-9F29-03514E5AA486}"/>
              </a:ext>
            </a:extLst>
          </p:cNvPr>
          <p:cNvPicPr>
            <a:picLocks noChangeAspect="1"/>
          </p:cNvPicPr>
          <p:nvPr/>
        </p:nvPicPr>
        <p:blipFill>
          <a:blip r:embed="rId5"/>
          <a:stretch>
            <a:fillRect/>
          </a:stretch>
        </p:blipFill>
        <p:spPr>
          <a:xfrm>
            <a:off x="6255790" y="2766392"/>
            <a:ext cx="941908" cy="94190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080D37E2-5504-4388-8709-2187F4B113FE}"/>
              </a:ext>
            </a:extLst>
          </p:cNvPr>
          <p:cNvPicPr>
            <a:picLocks noChangeAspect="1"/>
          </p:cNvPicPr>
          <p:nvPr/>
        </p:nvPicPr>
        <p:blipFill>
          <a:blip r:embed="rId6"/>
          <a:stretch>
            <a:fillRect/>
          </a:stretch>
        </p:blipFill>
        <p:spPr>
          <a:xfrm>
            <a:off x="6238562" y="1451378"/>
            <a:ext cx="1359673" cy="849795"/>
          </a:xfrm>
          <a:prstGeom prst="rect">
            <a:avLst/>
          </a:prstGeom>
        </p:spPr>
      </p:pic>
      <p:pic>
        <p:nvPicPr>
          <p:cNvPr id="22" name="Graphic 21">
            <a:extLst>
              <a:ext uri="{FF2B5EF4-FFF2-40B4-BE49-F238E27FC236}">
                <a16:creationId xmlns:a16="http://schemas.microsoft.com/office/drawing/2014/main" id="{9CF6E140-F75C-404E-B2E6-C383DB88B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7364" y="2820328"/>
            <a:ext cx="2311859" cy="663024"/>
          </a:xfrm>
          <a:prstGeom prst="rect">
            <a:avLst/>
          </a:prstGeom>
        </p:spPr>
      </p:pic>
      <p:pic>
        <p:nvPicPr>
          <p:cNvPr id="26" name="Graphic 25">
            <a:extLst>
              <a:ext uri="{FF2B5EF4-FFF2-40B4-BE49-F238E27FC236}">
                <a16:creationId xmlns:a16="http://schemas.microsoft.com/office/drawing/2014/main" id="{8C226B22-26FC-4E5C-B439-2D6187C106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3311" y="1534433"/>
            <a:ext cx="1725912" cy="683684"/>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6B2D1AB1-AE11-4056-90D5-3A2E593783BE}"/>
              </a:ext>
            </a:extLst>
          </p:cNvPr>
          <p:cNvPicPr>
            <a:picLocks noChangeAspect="1"/>
          </p:cNvPicPr>
          <p:nvPr/>
        </p:nvPicPr>
        <p:blipFill>
          <a:blip r:embed="rId11"/>
          <a:stretch>
            <a:fillRect/>
          </a:stretch>
        </p:blipFill>
        <p:spPr>
          <a:xfrm>
            <a:off x="6506433" y="3879427"/>
            <a:ext cx="3389977" cy="1121399"/>
          </a:xfrm>
          <a:prstGeom prst="rect">
            <a:avLst/>
          </a:prstGeom>
        </p:spPr>
      </p:pic>
      <p:pic>
        <p:nvPicPr>
          <p:cNvPr id="9" name="Picture 8" descr="Logo&#10;&#10;Description automatically generated">
            <a:extLst>
              <a:ext uri="{FF2B5EF4-FFF2-40B4-BE49-F238E27FC236}">
                <a16:creationId xmlns:a16="http://schemas.microsoft.com/office/drawing/2014/main" id="{1CF2C5D6-021D-4DAF-8340-E91A5EA59E15}"/>
              </a:ext>
            </a:extLst>
          </p:cNvPr>
          <p:cNvPicPr>
            <a:picLocks noChangeAspect="1"/>
          </p:cNvPicPr>
          <p:nvPr/>
        </p:nvPicPr>
        <p:blipFill>
          <a:blip r:embed="rId12"/>
          <a:stretch>
            <a:fillRect/>
          </a:stretch>
        </p:blipFill>
        <p:spPr>
          <a:xfrm>
            <a:off x="6255790" y="5405424"/>
            <a:ext cx="1677031" cy="981152"/>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560F994A-3E1E-400E-87E9-BB2A1275C993}"/>
              </a:ext>
            </a:extLst>
          </p:cNvPr>
          <p:cNvPicPr>
            <a:picLocks noChangeAspect="1"/>
          </p:cNvPicPr>
          <p:nvPr/>
        </p:nvPicPr>
        <p:blipFill>
          <a:blip r:embed="rId13"/>
          <a:stretch>
            <a:fillRect/>
          </a:stretch>
        </p:blipFill>
        <p:spPr>
          <a:xfrm>
            <a:off x="8302540" y="5491288"/>
            <a:ext cx="1456963" cy="809424"/>
          </a:xfrm>
          <a:prstGeom prst="rect">
            <a:avLst/>
          </a:prstGeom>
        </p:spPr>
      </p:pic>
    </p:spTree>
    <p:extLst>
      <p:ext uri="{BB962C8B-B14F-4D97-AF65-F5344CB8AC3E}">
        <p14:creationId xmlns:p14="http://schemas.microsoft.com/office/powerpoint/2010/main" val="83977915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375576" y="1473718"/>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Preparation</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Visualization</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Pull turnstile data from the source (MTA website)</a:t>
            </a:r>
          </a:p>
          <a:p>
            <a:pPr marL="285750" indent="-285750">
              <a:buFont typeface="Arial" panose="020B0604020202020204" pitchFamily="34" charset="0"/>
              <a:buChar char="•"/>
            </a:pPr>
            <a:r>
              <a:rPr lang="en-US" sz="2200" b="1" dirty="0"/>
              <a:t>Use Square API to pull data in json format into local machine for further analysis</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Clean raw data</a:t>
            </a:r>
          </a:p>
          <a:p>
            <a:pPr marL="285750" indent="-285750">
              <a:buFont typeface="Arial" panose="020B0604020202020204" pitchFamily="34" charset="0"/>
              <a:buChar char="•"/>
            </a:pPr>
            <a:r>
              <a:rPr lang="en-US" sz="2200" b="1" dirty="0"/>
              <a:t>Converse data from json to regular pandas </a:t>
            </a:r>
            <a:r>
              <a:rPr lang="en-US" sz="2200" b="1" dirty="0" err="1"/>
              <a:t>dataframe</a:t>
            </a:r>
            <a:endParaRPr lang="en-US" sz="2200" b="1" dirty="0"/>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Create graphs (time series, bar charts)</a:t>
            </a:r>
          </a:p>
          <a:p>
            <a:pPr marL="285750" indent="-285750">
              <a:buFont typeface="Arial" panose="020B0604020202020204" pitchFamily="34" charset="0"/>
              <a:buChar char="•"/>
            </a:pPr>
            <a:r>
              <a:rPr lang="en-US" sz="2200" b="1" dirty="0"/>
              <a:t>Generate NYC map with traffic density and venues </a:t>
            </a:r>
            <a:r>
              <a:rPr lang="en-US" sz="2200" b="1" dirty="0" err="1"/>
              <a:t>wordclouds</a:t>
            </a:r>
            <a:endParaRPr lang="en-US" sz="2200" b="1" dirty="0"/>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67409" y="389697"/>
            <a:ext cx="3866984" cy="735886"/>
          </a:xfrm>
        </p:spPr>
        <p:txBody>
          <a:bodyPr/>
          <a:lstStyle/>
          <a:p>
            <a:r>
              <a:rPr lang="en-US" sz="3000" dirty="0">
                <a:latin typeface="Bahnschrift SemiBold" panose="020B0502040204020203" pitchFamily="34" charset="0"/>
              </a:rPr>
              <a:t>RESULTS</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2842546" y="4834393"/>
            <a:ext cx="6021169" cy="1721374"/>
          </a:xfrm>
        </p:spPr>
        <p:txBody>
          <a:bodyPr>
            <a:normAutofit fontScale="70000" lnSpcReduction="20000"/>
          </a:bodyPr>
          <a:lstStyle/>
          <a:p>
            <a:pPr>
              <a:buFont typeface="Wingdings" panose="05000000000000000000" pitchFamily="2" charset="2"/>
              <a:buChar char="v"/>
            </a:pPr>
            <a:r>
              <a:rPr lang="en-US" sz="2000" b="1" dirty="0"/>
              <a:t>Top 5 stations with the most traffic:</a:t>
            </a:r>
          </a:p>
          <a:p>
            <a:pPr marL="800100" lvl="1" indent="-342900">
              <a:buFont typeface="+mj-lt"/>
              <a:buAutoNum type="arabicPeriod"/>
            </a:pPr>
            <a:r>
              <a:rPr lang="en-US" b="0" i="0" dirty="0">
                <a:solidFill>
                  <a:srgbClr val="000000"/>
                </a:solidFill>
                <a:effectLst/>
                <a:latin typeface="Helvetica Neue"/>
              </a:rPr>
              <a:t>34 St - Penn Station (near Korean town - Manhattan)</a:t>
            </a:r>
          </a:p>
          <a:p>
            <a:pPr marL="800100" lvl="1" indent="-342900">
              <a:buFont typeface="+mj-lt"/>
              <a:buAutoNum type="arabicPeriod"/>
            </a:pPr>
            <a:r>
              <a:rPr lang="en-US" b="0" i="0" dirty="0">
                <a:solidFill>
                  <a:srgbClr val="000000"/>
                </a:solidFill>
                <a:effectLst/>
                <a:latin typeface="Helvetica Neue"/>
              </a:rPr>
              <a:t>86 St Station (Upper East Side - Yorkville)</a:t>
            </a:r>
          </a:p>
          <a:p>
            <a:pPr marL="800100" lvl="1" indent="-342900">
              <a:buFont typeface="+mj-lt"/>
              <a:buAutoNum type="arabicPeriod"/>
            </a:pPr>
            <a:r>
              <a:rPr lang="en-US" b="0" i="0" dirty="0">
                <a:solidFill>
                  <a:srgbClr val="000000"/>
                </a:solidFill>
                <a:effectLst/>
                <a:latin typeface="Helvetica Neue"/>
              </a:rPr>
              <a:t>23 St Station (near Korean town - Manhattan)</a:t>
            </a:r>
          </a:p>
          <a:p>
            <a:pPr marL="800100" lvl="1" indent="-342900">
              <a:buFont typeface="+mj-lt"/>
              <a:buAutoNum type="arabicPeriod"/>
            </a:pPr>
            <a:r>
              <a:rPr lang="en-US" b="0" i="0" dirty="0">
                <a:solidFill>
                  <a:srgbClr val="000000"/>
                </a:solidFill>
                <a:effectLst/>
                <a:latin typeface="Helvetica Neue"/>
              </a:rPr>
              <a:t>34 St - Herald Square Station (near Korean town - Manhattan)</a:t>
            </a:r>
          </a:p>
          <a:p>
            <a:pPr marL="800100" lvl="1" indent="-342900">
              <a:buFont typeface="+mj-lt"/>
              <a:buAutoNum type="arabicPeriod"/>
            </a:pPr>
            <a:r>
              <a:rPr lang="en-US" b="0" i="0" dirty="0">
                <a:solidFill>
                  <a:srgbClr val="000000"/>
                </a:solidFill>
                <a:effectLst/>
                <a:latin typeface="Helvetica Neue"/>
              </a:rPr>
              <a:t>Grand Central - 42 St Station (near Korean town - Manhattan)</a:t>
            </a:r>
          </a:p>
          <a:p>
            <a:pPr marL="800100" lvl="1" indent="-342900">
              <a:buFont typeface="+mj-lt"/>
              <a:buAutoNum type="arabicPeriod"/>
            </a:pPr>
            <a:endParaRPr lang="en-US" b="0" i="0" dirty="0">
              <a:solidFill>
                <a:srgbClr val="000000"/>
              </a:solidFill>
              <a:effectLst/>
              <a:latin typeface="Helvetica Neue"/>
            </a:endParaRPr>
          </a:p>
          <a:p>
            <a:pPr marL="800100" lvl="1" indent="-342900">
              <a:buFont typeface="+mj-lt"/>
              <a:buAutoNum type="arabicPeriod"/>
            </a:pPr>
            <a:endParaRPr lang="en-US" dirty="0"/>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6</a:t>
            </a:fld>
            <a:endParaRPr lang="en-US" dirty="0"/>
          </a:p>
        </p:txBody>
      </p:sp>
      <p:pic>
        <p:nvPicPr>
          <p:cNvPr id="13" name="Picture 12" descr="Chart, bar chart&#10;&#10;Description automatically generated">
            <a:extLst>
              <a:ext uri="{FF2B5EF4-FFF2-40B4-BE49-F238E27FC236}">
                <a16:creationId xmlns:a16="http://schemas.microsoft.com/office/drawing/2014/main" id="{18B53743-424F-475E-8D0B-A4E7A75D1F14}"/>
              </a:ext>
            </a:extLst>
          </p:cNvPr>
          <p:cNvPicPr>
            <a:picLocks noChangeAspect="1"/>
          </p:cNvPicPr>
          <p:nvPr/>
        </p:nvPicPr>
        <p:blipFill rotWithShape="1">
          <a:blip r:embed="rId3"/>
          <a:srcRect r="16458" b="11344"/>
          <a:stretch/>
        </p:blipFill>
        <p:spPr>
          <a:xfrm>
            <a:off x="636104" y="1470990"/>
            <a:ext cx="5071006" cy="3363403"/>
          </a:xfrm>
          <a:prstGeom prst="rect">
            <a:avLst/>
          </a:prstGeom>
        </p:spPr>
      </p:pic>
      <p:pic>
        <p:nvPicPr>
          <p:cNvPr id="15" name="Picture 14" descr="Map&#10;&#10;Description automatically generated">
            <a:extLst>
              <a:ext uri="{FF2B5EF4-FFF2-40B4-BE49-F238E27FC236}">
                <a16:creationId xmlns:a16="http://schemas.microsoft.com/office/drawing/2014/main" id="{389A93B7-AC46-4B39-872A-04F760A6FB14}"/>
              </a:ext>
            </a:extLst>
          </p:cNvPr>
          <p:cNvPicPr>
            <a:picLocks noChangeAspect="1"/>
          </p:cNvPicPr>
          <p:nvPr/>
        </p:nvPicPr>
        <p:blipFill>
          <a:blip r:embed="rId4"/>
          <a:stretch>
            <a:fillRect/>
          </a:stretch>
        </p:blipFill>
        <p:spPr>
          <a:xfrm>
            <a:off x="5853130" y="834971"/>
            <a:ext cx="6021169" cy="3840397"/>
          </a:xfrm>
          <a:prstGeom prst="rect">
            <a:avLst/>
          </a:prstGeom>
        </p:spPr>
      </p:pic>
    </p:spTree>
    <p:extLst>
      <p:ext uri="{BB962C8B-B14F-4D97-AF65-F5344CB8AC3E}">
        <p14:creationId xmlns:p14="http://schemas.microsoft.com/office/powerpoint/2010/main" val="3117329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7</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Tree>
    <p:extLst>
      <p:ext uri="{BB962C8B-B14F-4D97-AF65-F5344CB8AC3E}">
        <p14:creationId xmlns:p14="http://schemas.microsoft.com/office/powerpoint/2010/main" val="67349490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102581" y="389697"/>
            <a:ext cx="3866984" cy="735886"/>
          </a:xfrm>
        </p:spPr>
        <p:txBody>
          <a:bodyPr/>
          <a:lstStyle/>
          <a:p>
            <a:r>
              <a:rPr lang="en-US" sz="3000" dirty="0">
                <a:latin typeface="Bahnschrift SemiBold" panose="020B0502040204020203" pitchFamily="34" charset="0"/>
              </a:rPr>
              <a:t>RESULTS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8</a:t>
            </a:fld>
            <a:endParaRPr lang="en-US" dirty="0"/>
          </a:p>
        </p:txBody>
      </p:sp>
      <p:pic>
        <p:nvPicPr>
          <p:cNvPr id="3" name="Picture 2" descr="Chart, histogram&#10;&#10;Description automatically generated">
            <a:extLst>
              <a:ext uri="{FF2B5EF4-FFF2-40B4-BE49-F238E27FC236}">
                <a16:creationId xmlns:a16="http://schemas.microsoft.com/office/drawing/2014/main" id="{FC7089BA-D44E-4647-B99C-05C37EB35F16}"/>
              </a:ext>
            </a:extLst>
          </p:cNvPr>
          <p:cNvPicPr>
            <a:picLocks noChangeAspect="1"/>
          </p:cNvPicPr>
          <p:nvPr/>
        </p:nvPicPr>
        <p:blipFill rotWithShape="1">
          <a:blip r:embed="rId3"/>
          <a:srcRect r="8101" b="8881"/>
          <a:stretch/>
        </p:blipFill>
        <p:spPr>
          <a:xfrm>
            <a:off x="391958" y="1493739"/>
            <a:ext cx="5288230" cy="3054407"/>
          </a:xfrm>
          <a:prstGeom prst="rect">
            <a:avLst/>
          </a:prstGeom>
        </p:spPr>
      </p:pic>
      <p:pic>
        <p:nvPicPr>
          <p:cNvPr id="6" name="Picture 5" descr="Chart&#10;&#10;Description automatically generated">
            <a:extLst>
              <a:ext uri="{FF2B5EF4-FFF2-40B4-BE49-F238E27FC236}">
                <a16:creationId xmlns:a16="http://schemas.microsoft.com/office/drawing/2014/main" id="{934A7DBC-98D6-428B-B779-60D9A0D62D5C}"/>
              </a:ext>
            </a:extLst>
          </p:cNvPr>
          <p:cNvPicPr>
            <a:picLocks noChangeAspect="1"/>
          </p:cNvPicPr>
          <p:nvPr/>
        </p:nvPicPr>
        <p:blipFill rotWithShape="1">
          <a:blip r:embed="rId4"/>
          <a:srcRect r="18474" b="12793"/>
          <a:stretch/>
        </p:blipFill>
        <p:spPr>
          <a:xfrm>
            <a:off x="6096000" y="389697"/>
            <a:ext cx="4709568" cy="3148567"/>
          </a:xfrm>
          <a:prstGeom prst="rect">
            <a:avLst/>
          </a:prstGeom>
        </p:spPr>
      </p:pic>
      <p:pic>
        <p:nvPicPr>
          <p:cNvPr id="16" name="Picture 15" descr="Chart, line chart&#10;&#10;Description automatically generated">
            <a:extLst>
              <a:ext uri="{FF2B5EF4-FFF2-40B4-BE49-F238E27FC236}">
                <a16:creationId xmlns:a16="http://schemas.microsoft.com/office/drawing/2014/main" id="{B272C5BF-C93C-409B-8B4B-9BA22236EFF9}"/>
              </a:ext>
            </a:extLst>
          </p:cNvPr>
          <p:cNvPicPr>
            <a:picLocks noChangeAspect="1"/>
          </p:cNvPicPr>
          <p:nvPr/>
        </p:nvPicPr>
        <p:blipFill rotWithShape="1">
          <a:blip r:embed="rId5"/>
          <a:srcRect r="19991" b="17865"/>
          <a:stretch/>
        </p:blipFill>
        <p:spPr>
          <a:xfrm>
            <a:off x="6147556" y="3629192"/>
            <a:ext cx="4709568" cy="2955515"/>
          </a:xfrm>
          <a:prstGeom prst="rect">
            <a:avLst/>
          </a:prstGeom>
        </p:spPr>
      </p:pic>
      <p:sp>
        <p:nvSpPr>
          <p:cNvPr id="17" name="TextBox 16">
            <a:extLst>
              <a:ext uri="{FF2B5EF4-FFF2-40B4-BE49-F238E27FC236}">
                <a16:creationId xmlns:a16="http://schemas.microsoft.com/office/drawing/2014/main" id="{DBF06460-4128-4A1D-84D6-8B519A3CE4B8}"/>
              </a:ext>
            </a:extLst>
          </p:cNvPr>
          <p:cNvSpPr txBox="1"/>
          <p:nvPr/>
        </p:nvSpPr>
        <p:spPr>
          <a:xfrm>
            <a:off x="1102581" y="5009322"/>
            <a:ext cx="4352830" cy="1200329"/>
          </a:xfrm>
          <a:prstGeom prst="rect">
            <a:avLst/>
          </a:prstGeom>
          <a:noFill/>
        </p:spPr>
        <p:txBody>
          <a:bodyPr wrap="square" rtlCol="0">
            <a:spAutoFit/>
          </a:bodyPr>
          <a:lstStyle/>
          <a:p>
            <a:r>
              <a:rPr lang="en-US" b="1" dirty="0"/>
              <a:t>What about each neighborhood’s nearby venues? Are there already lots of Vietnamese restaurants? Does the demand still need the supply?</a:t>
            </a:r>
          </a:p>
        </p:txBody>
      </p:sp>
    </p:spTree>
    <p:extLst>
      <p:ext uri="{BB962C8B-B14F-4D97-AF65-F5344CB8AC3E}">
        <p14:creationId xmlns:p14="http://schemas.microsoft.com/office/powerpoint/2010/main" val="40683561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DISCUSSION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9</a:t>
            </a:fld>
            <a:endParaRPr lang="en-US" dirty="0"/>
          </a:p>
        </p:txBody>
      </p:sp>
      <p:pic>
        <p:nvPicPr>
          <p:cNvPr id="13" name="Picture 12" descr="Graphical user interface, application&#10;&#10;Description automatically generated">
            <a:extLst>
              <a:ext uri="{FF2B5EF4-FFF2-40B4-BE49-F238E27FC236}">
                <a16:creationId xmlns:a16="http://schemas.microsoft.com/office/drawing/2014/main" id="{323395F0-4EB0-46A1-A819-4841C973D664}"/>
              </a:ext>
            </a:extLst>
          </p:cNvPr>
          <p:cNvPicPr>
            <a:picLocks noChangeAspect="1"/>
          </p:cNvPicPr>
          <p:nvPr/>
        </p:nvPicPr>
        <p:blipFill rotWithShape="1">
          <a:blip r:embed="rId3"/>
          <a:srcRect b="39990"/>
          <a:stretch/>
        </p:blipFill>
        <p:spPr>
          <a:xfrm>
            <a:off x="908519" y="2001799"/>
            <a:ext cx="10340397" cy="3540259"/>
          </a:xfrm>
          <a:prstGeom prst="rect">
            <a:avLst/>
          </a:prstGeom>
        </p:spPr>
      </p:pic>
    </p:spTree>
    <p:extLst>
      <p:ext uri="{BB962C8B-B14F-4D97-AF65-F5344CB8AC3E}">
        <p14:creationId xmlns:p14="http://schemas.microsoft.com/office/powerpoint/2010/main" val="205907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548</TotalTime>
  <Words>1074</Words>
  <Application>Microsoft Office PowerPoint</Application>
  <PresentationFormat>Widescreen</PresentationFormat>
  <Paragraphs>112</Paragraphs>
  <Slides>15</Slides>
  <Notes>11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vt:i4>
      </vt:variant>
    </vt:vector>
  </HeadingPairs>
  <TitlesOfParts>
    <vt:vector size="24" baseType="lpstr">
      <vt:lpstr>-apple-system</vt:lpstr>
      <vt:lpstr>Arial</vt:lpstr>
      <vt:lpstr>Bahnschrift SemiBold</vt:lpstr>
      <vt:lpstr>Bahnschrift SemiBold SemiConden</vt:lpstr>
      <vt:lpstr>Calibri</vt:lpstr>
      <vt:lpstr>Calibri Light</vt:lpstr>
      <vt:lpstr>Helvetica Neue</vt:lpstr>
      <vt:lpstr>Wingdings</vt:lpstr>
      <vt:lpstr>Office Theme</vt:lpstr>
      <vt:lpstr>Regression Model Car price prediction web app</vt:lpstr>
      <vt:lpstr>PowerPoint Presentation</vt:lpstr>
      <vt:lpstr>PowerPoint Presentation</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29</cp:revision>
  <dcterms:created xsi:type="dcterms:W3CDTF">2021-03-31T00:46:10Z</dcterms:created>
  <dcterms:modified xsi:type="dcterms:W3CDTF">2021-04-15T05:25:59Z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